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69" autoAdjust="0"/>
  </p:normalViewPr>
  <p:slideViewPr>
    <p:cSldViewPr snapToGrid="0" snapToObjects="1">
      <p:cViewPr varScale="1">
        <p:scale>
          <a:sx n="54" d="100"/>
          <a:sy n="5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BHOI" userId="c554ef8f0ec69846" providerId="LiveId" clId="{FB177D40-5EED-4072-AC6B-9F8E5A1A1D3A}"/>
    <pc:docChg chg="custSel modSld modMainMaster">
      <pc:chgData name="JAY BHOI" userId="c554ef8f0ec69846" providerId="LiveId" clId="{FB177D40-5EED-4072-AC6B-9F8E5A1A1D3A}" dt="2025-12-25T10:47:50.546" v="11" actId="14100"/>
      <pc:docMkLst>
        <pc:docMk/>
      </pc:docMkLst>
      <pc:sldChg chg="modSp mod">
        <pc:chgData name="JAY BHOI" userId="c554ef8f0ec69846" providerId="LiveId" clId="{FB177D40-5EED-4072-AC6B-9F8E5A1A1D3A}" dt="2025-12-25T10:47:34.498" v="10" actId="14100"/>
        <pc:sldMkLst>
          <pc:docMk/>
          <pc:sldMk cId="0" sldId="257"/>
        </pc:sldMkLst>
        <pc:picChg chg="mod">
          <ac:chgData name="JAY BHOI" userId="c554ef8f0ec69846" providerId="LiveId" clId="{FB177D40-5EED-4072-AC6B-9F8E5A1A1D3A}" dt="2025-12-25T10:47:34.498" v="10" actId="14100"/>
          <ac:picMkLst>
            <pc:docMk/>
            <pc:sldMk cId="0" sldId="257"/>
            <ac:picMk id="4" creationId="{00000000-0000-0000-0000-000000000000}"/>
          </ac:picMkLst>
        </pc:picChg>
      </pc:sldChg>
      <pc:sldChg chg="modSp mod">
        <pc:chgData name="JAY BHOI" userId="c554ef8f0ec69846" providerId="LiveId" clId="{FB177D40-5EED-4072-AC6B-9F8E5A1A1D3A}" dt="2025-12-25T10:47:50.546" v="11" actId="14100"/>
        <pc:sldMkLst>
          <pc:docMk/>
          <pc:sldMk cId="0" sldId="263"/>
        </pc:sldMkLst>
        <pc:picChg chg="mod">
          <ac:chgData name="JAY BHOI" userId="c554ef8f0ec69846" providerId="LiveId" clId="{FB177D40-5EED-4072-AC6B-9F8E5A1A1D3A}" dt="2025-12-25T10:47:50.546" v="11" actId="14100"/>
          <ac:picMkLst>
            <pc:docMk/>
            <pc:sldMk cId="0" sldId="263"/>
            <ac:picMk id="4" creationId="{00000000-0000-0000-0000-000000000000}"/>
          </ac:picMkLst>
        </pc:picChg>
      </pc:sldChg>
      <pc:sldMasterChg chg="modSldLayout">
        <pc:chgData name="JAY BHOI" userId="c554ef8f0ec69846" providerId="LiveId" clId="{FB177D40-5EED-4072-AC6B-9F8E5A1A1D3A}" dt="2025-12-25T10:47:13.989" v="9" actId="478"/>
        <pc:sldMasterMkLst>
          <pc:docMk/>
          <pc:sldMasterMk cId="0" sldId="2147483648"/>
        </pc:sldMasterMkLst>
        <pc:sldLayoutChg chg="delSp mod">
          <pc:chgData name="JAY BHOI" userId="c554ef8f0ec69846" providerId="LiveId" clId="{FB177D40-5EED-4072-AC6B-9F8E5A1A1D3A}" dt="2025-12-25T10:46:55.644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JAY BHOI" userId="c554ef8f0ec69846" providerId="LiveId" clId="{FB177D40-5EED-4072-AC6B-9F8E5A1A1D3A}" dt="2025-12-25T10:46:55.644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6:56.811" v="1" actId="478"/>
          <pc:sldLayoutMkLst>
            <pc:docMk/>
            <pc:sldMasterMk cId="0" sldId="2147483648"/>
            <pc:sldLayoutMk cId="0" sldId="2147483651"/>
          </pc:sldLayoutMkLst>
          <pc:picChg chg="del">
            <ac:chgData name="JAY BHOI" userId="c554ef8f0ec69846" providerId="LiveId" clId="{FB177D40-5EED-4072-AC6B-9F8E5A1A1D3A}" dt="2025-12-25T10:46:56.811" v="1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11.352" v="8" actId="478"/>
          <pc:sldLayoutMkLst>
            <pc:docMk/>
            <pc:sldMasterMk cId="0" sldId="2147483648"/>
            <pc:sldLayoutMk cId="0" sldId="2147483652"/>
          </pc:sldLayoutMkLst>
          <pc:picChg chg="del">
            <ac:chgData name="JAY BHOI" userId="c554ef8f0ec69846" providerId="LiveId" clId="{FB177D40-5EED-4072-AC6B-9F8E5A1A1D3A}" dt="2025-12-25T10:47:11.352" v="8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6:57.966" v="2" actId="478"/>
          <pc:sldLayoutMkLst>
            <pc:docMk/>
            <pc:sldMasterMk cId="0" sldId="2147483648"/>
            <pc:sldLayoutMk cId="0" sldId="2147483653"/>
          </pc:sldLayoutMkLst>
          <pc:picChg chg="del">
            <ac:chgData name="JAY BHOI" userId="c554ef8f0ec69846" providerId="LiveId" clId="{FB177D40-5EED-4072-AC6B-9F8E5A1A1D3A}" dt="2025-12-25T10:46:57.966" v="2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13.989" v="9" actId="478"/>
          <pc:sldLayoutMkLst>
            <pc:docMk/>
            <pc:sldMasterMk cId="0" sldId="2147483648"/>
            <pc:sldLayoutMk cId="0" sldId="2147483654"/>
          </pc:sldLayoutMkLst>
          <pc:picChg chg="del">
            <ac:chgData name="JAY BHOI" userId="c554ef8f0ec69846" providerId="LiveId" clId="{FB177D40-5EED-4072-AC6B-9F8E5A1A1D3A}" dt="2025-12-25T10:47:13.989" v="9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6:58.949" v="3" actId="478"/>
          <pc:sldLayoutMkLst>
            <pc:docMk/>
            <pc:sldMasterMk cId="0" sldId="2147483648"/>
            <pc:sldLayoutMk cId="0" sldId="2147483655"/>
          </pc:sldLayoutMkLst>
          <pc:picChg chg="del">
            <ac:chgData name="JAY BHOI" userId="c554ef8f0ec69846" providerId="LiveId" clId="{FB177D40-5EED-4072-AC6B-9F8E5A1A1D3A}" dt="2025-12-25T10:46:58.949" v="3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00.184" v="4" actId="478"/>
          <pc:sldLayoutMkLst>
            <pc:docMk/>
            <pc:sldMasterMk cId="0" sldId="2147483648"/>
            <pc:sldLayoutMk cId="0" sldId="2147483656"/>
          </pc:sldLayoutMkLst>
          <pc:picChg chg="del">
            <ac:chgData name="JAY BHOI" userId="c554ef8f0ec69846" providerId="LiveId" clId="{FB177D40-5EED-4072-AC6B-9F8E5A1A1D3A}" dt="2025-12-25T10:47:00.184" v="4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05.575" v="7" actId="478"/>
          <pc:sldLayoutMkLst>
            <pc:docMk/>
            <pc:sldMasterMk cId="0" sldId="2147483648"/>
            <pc:sldLayoutMk cId="0" sldId="2147483657"/>
          </pc:sldLayoutMkLst>
          <pc:picChg chg="del">
            <ac:chgData name="JAY BHOI" userId="c554ef8f0ec69846" providerId="LiveId" clId="{FB177D40-5EED-4072-AC6B-9F8E5A1A1D3A}" dt="2025-12-25T10:47:05.575" v="7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01.277" v="5" actId="478"/>
          <pc:sldLayoutMkLst>
            <pc:docMk/>
            <pc:sldMasterMk cId="0" sldId="2147483648"/>
            <pc:sldLayoutMk cId="0" sldId="2147483658"/>
          </pc:sldLayoutMkLst>
          <pc:picChg chg="del">
            <ac:chgData name="JAY BHOI" userId="c554ef8f0ec69846" providerId="LiveId" clId="{FB177D40-5EED-4072-AC6B-9F8E5A1A1D3A}" dt="2025-12-25T10:47:01.277" v="5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5T10:47:02.330" v="6" actId="478"/>
          <pc:sldLayoutMkLst>
            <pc:docMk/>
            <pc:sldMasterMk cId="0" sldId="2147483648"/>
            <pc:sldLayoutMk cId="0" sldId="2147483659"/>
          </pc:sldLayoutMkLst>
          <pc:picChg chg="del">
            <ac:chgData name="JAY BHOI" userId="c554ef8f0ec69846" providerId="LiveId" clId="{FB177D40-5EED-4072-AC6B-9F8E5A1A1D3A}" dt="2025-12-25T10:47:02.330" v="6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0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IMDB Movie &amp; Director Insights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Power BI Data Analytics Case Study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85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data-driven insights to evaluate global box office revenue, profitability, and director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890826"/>
            <a:ext cx="739092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Key Learnings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32" y="1828562"/>
            <a:ext cx="608290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0785" y="2031325"/>
            <a:ext cx="281523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Proficiency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20785" y="2469713"/>
            <a:ext cx="6913483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Mastered the SQL to Power BI workflow for clean data pipelines.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17" y="3248025"/>
            <a:ext cx="60829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871" y="3450788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Insight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24871" y="3889177"/>
            <a:ext cx="660939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clear revenue patterns and critical representation gaps.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022" y="4667488"/>
            <a:ext cx="60829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9076" y="4870252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Readiness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29076" y="5308640"/>
            <a:ext cx="6305193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ability to translate raw data into actionable stakeholder stories.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09732" y="6464141"/>
            <a:ext cx="6996589" cy="874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Ready for BI Roles</a:t>
            </a:r>
            <a:endParaRPr lang="en-US" sz="5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02682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MISSION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39842" y="861298"/>
            <a:ext cx="457033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2" y="1912382"/>
            <a:ext cx="6452354" cy="6317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5824" y="1871186"/>
            <a:ext cx="645235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Trends: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Pinpoint top-tier revenue drivers and high-margin productions.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824" y="2519958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Director Analysis: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Evaluate individual impact on commercial success.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5824" y="2876312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Audience Sentiment: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Correlate ratings with financial performance.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824" y="3232666"/>
            <a:ext cx="64523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UI: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 a seamless stakeholder reporting experience.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7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STACK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122283"/>
            <a:ext cx="62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171224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2398038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4170" y="2585085"/>
            <a:ext cx="306110" cy="306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07004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07004" y="379571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extraction, cleaning, and complex querying of raw IMDB tables.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171224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EAE8F3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8562" y="2398038"/>
            <a:ext cx="680442" cy="680442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5728" y="2585085"/>
            <a:ext cx="306110" cy="30611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98562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0398562" y="379571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data modeling and sophisticated visualization design.</a:t>
            </a:r>
            <a:endParaRPr lang="en-US" sz="1750" dirty="0"/>
          </a:p>
        </p:txBody>
      </p:sp>
      <p:sp>
        <p:nvSpPr>
          <p:cNvPr id="15" name="Shape 8"/>
          <p:cNvSpPr/>
          <p:nvPr/>
        </p:nvSpPr>
        <p:spPr>
          <a:xfrm>
            <a:off x="6280190" y="533804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7004" y="5564862"/>
            <a:ext cx="680442" cy="680442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94170" y="5751909"/>
            <a:ext cx="306110" cy="30611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507004" y="6472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DAX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6507004" y="696253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KPI measures for weighted ratings and profit margins.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513892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Scope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4526399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curated analysis focusing on high-impact global cinema releases.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167" y="5122902"/>
            <a:ext cx="4220051" cy="2329220"/>
          </a:xfrm>
          <a:prstGeom prst="roundRect">
            <a:avLst>
              <a:gd name="adj" fmla="val 1410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6647" y="5153382"/>
            <a:ext cx="4159091" cy="65674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15484" y="602896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47 Key Movies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15484" y="6502241"/>
            <a:ext cx="372141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High-budget international releases with complete financial data.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5055" y="5122902"/>
            <a:ext cx="4220170" cy="2329220"/>
          </a:xfrm>
          <a:prstGeom prst="roundRect">
            <a:avLst>
              <a:gd name="adj" fmla="val 1410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35535" y="5153382"/>
            <a:ext cx="4159210" cy="65674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5454372" y="602896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Metrics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454372" y="6502241"/>
            <a:ext cx="372153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Revenue, Profit, Genre, Audience Ratings, and Popularity Scores.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44063" y="5122902"/>
            <a:ext cx="4220170" cy="2329220"/>
          </a:xfrm>
          <a:prstGeom prst="roundRect">
            <a:avLst>
              <a:gd name="adj" fmla="val 1410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74543" y="5153382"/>
            <a:ext cx="4159210" cy="656749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9893379" y="602896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9893379" y="6502241"/>
            <a:ext cx="372153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director profiles including gender and career history.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9029"/>
            <a:ext cx="3653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04085"/>
            <a:ext cx="8128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6637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$38.5B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398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8858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Cumulative global box office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36637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$28.3B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398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88858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 earnings after budget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36637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6.57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398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88858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IMDB user score average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36637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90.5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398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488858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Metadata interest index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0664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C3C2F0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858351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579012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indicates a strong positive correlation between high production budget and global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7051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Industry Representation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2958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Directors by Gender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1350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037642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0F3D"/>
          </a:solidFill>
          <a:ln/>
        </p:spPr>
      </p:sp>
      <p:sp>
        <p:nvSpPr>
          <p:cNvPr id="6" name="Text 3"/>
          <p:cNvSpPr/>
          <p:nvPr/>
        </p:nvSpPr>
        <p:spPr>
          <a:xfrm>
            <a:off x="3325416" y="6451521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F3BCF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451521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5718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Diversity Gap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32239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analysis reveals a significant disparity in director representation within high-revenue film production.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4153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A6ED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93.6% Male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dominance in major studio projects.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5960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437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6.4% Female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representation highlights a critical industry gap.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340" y="492919"/>
            <a:ext cx="6132314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10 Movies by Revenue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340" y="1411486"/>
            <a:ext cx="1337571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Commercial giants dominating the global box office.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0" y="2016681"/>
            <a:ext cx="4357926" cy="21508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7" y="2016681"/>
            <a:ext cx="4357926" cy="21508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514" y="2016681"/>
            <a:ext cx="4357926" cy="215086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0" y="4310896"/>
            <a:ext cx="13360479" cy="215086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92" y="6785789"/>
            <a:ext cx="268843" cy="268843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209794" y="6780252"/>
            <a:ext cx="252019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Franchise Dominance</a:t>
            </a:r>
            <a:endParaRPr lang="en-US" sz="1750" dirty="0"/>
          </a:p>
        </p:txBody>
      </p:sp>
      <p:sp>
        <p:nvSpPr>
          <p:cNvPr id="10" name="Text 3"/>
          <p:cNvSpPr/>
          <p:nvPr/>
        </p:nvSpPr>
        <p:spPr>
          <a:xfrm>
            <a:off x="1209794" y="7167801"/>
            <a:ext cx="5993368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Avatar and Titanic lead as standalone hits, while Avengers and Jurassic World showcase franchise power.</a:t>
            </a:r>
            <a:endParaRPr lang="en-US" sz="14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4270" y="6785789"/>
            <a:ext cx="268843" cy="26884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009573" y="6780252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Patterns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8009573" y="7167801"/>
            <a:ext cx="5993487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Action, Sci-Fi, and Adventure genres yield the highest ROI for major studios.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5143262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Elite Director Performance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creative minds behind the billions.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0" y="1573292"/>
            <a:ext cx="13591461" cy="64411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James Cameron remains the primary contributor to record-breaking revenue in this dataset.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871" y="733782"/>
            <a:ext cx="6567964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Functionality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871" y="1688306"/>
            <a:ext cx="516017" cy="516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8871" y="2462332"/>
            <a:ext cx="258032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Filtering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8871" y="2908578"/>
            <a:ext cx="769905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slicers allow users to drill down by director, year, or genre instantly.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8871" y="3651647"/>
            <a:ext cx="516017" cy="5160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8871" y="4425672"/>
            <a:ext cx="258032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Updates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08871" y="4871918"/>
            <a:ext cx="769905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charts are cross-filtered, ensuring visual consistency across the entire report.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8871" y="5614988"/>
            <a:ext cx="516017" cy="5160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8871" y="6389013"/>
            <a:ext cx="258032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Comparison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8871" y="6835259"/>
            <a:ext cx="7699058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side-by-side benchmarking of movie performance vs. director track records.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Libre Baskerville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 BHOI</cp:lastModifiedBy>
  <cp:revision>1</cp:revision>
  <dcterms:created xsi:type="dcterms:W3CDTF">2025-12-25T10:44:23Z</dcterms:created>
  <dcterms:modified xsi:type="dcterms:W3CDTF">2025-12-25T10:48:13Z</dcterms:modified>
</cp:coreProperties>
</file>